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aleway SemiBold"/>
      <p:regular r:id="rId39"/>
      <p:bold r:id="rId40"/>
      <p:italic r:id="rId41"/>
      <p:boldItalic r:id="rId42"/>
    </p:embeddedFont>
    <p:embeddedFont>
      <p:font typeface="Lobster"/>
      <p:regular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Colin whitcom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9032649-C030-447B-A399-BFD3A4E98941}">
  <a:tblStyle styleId="{D9032649-C030-447B-A399-BFD3A4E989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bold.fntdata"/><Relationship Id="rId20" Type="http://schemas.openxmlformats.org/officeDocument/2006/relationships/slide" Target="slides/slide13.xml"/><Relationship Id="rId42" Type="http://schemas.openxmlformats.org/officeDocument/2006/relationships/font" Target="fonts/RalewaySemiBold-boldItalic.fntdata"/><Relationship Id="rId41" Type="http://schemas.openxmlformats.org/officeDocument/2006/relationships/font" Target="fonts/RalewaySemiBold-italic.fntdata"/><Relationship Id="rId22" Type="http://schemas.openxmlformats.org/officeDocument/2006/relationships/slide" Target="slides/slide15.xml"/><Relationship Id="rId44" Type="http://schemas.openxmlformats.org/officeDocument/2006/relationships/font" Target="fonts/Lato-regular.fntdata"/><Relationship Id="rId21" Type="http://schemas.openxmlformats.org/officeDocument/2006/relationships/slide" Target="slides/slide14.xml"/><Relationship Id="rId43" Type="http://schemas.openxmlformats.org/officeDocument/2006/relationships/font" Target="fonts/Lobster-regular.fntdata"/><Relationship Id="rId24" Type="http://schemas.openxmlformats.org/officeDocument/2006/relationships/slide" Target="slides/slide17.xml"/><Relationship Id="rId46" Type="http://schemas.openxmlformats.org/officeDocument/2006/relationships/font" Target="fonts/Lato-italic.fntdata"/><Relationship Id="rId23" Type="http://schemas.openxmlformats.org/officeDocument/2006/relationships/slide" Target="slides/slide16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La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aleway-italic.fntdata"/><Relationship Id="rId14" Type="http://schemas.openxmlformats.org/officeDocument/2006/relationships/slide" Target="slides/slide7.xml"/><Relationship Id="rId36" Type="http://schemas.openxmlformats.org/officeDocument/2006/relationships/font" Target="fonts/Raleway-bold.fntdata"/><Relationship Id="rId17" Type="http://schemas.openxmlformats.org/officeDocument/2006/relationships/slide" Target="slides/slide10.xml"/><Relationship Id="rId39" Type="http://schemas.openxmlformats.org/officeDocument/2006/relationships/font" Target="fonts/RalewaySemiBold-regular.fntdata"/><Relationship Id="rId16" Type="http://schemas.openxmlformats.org/officeDocument/2006/relationships/slide" Target="slides/slide9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7-02T13:45:29.226">
    <p:pos x="246" y="1113"/>
    <p:text>"Project Miles" 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77340e9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b77340e9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b77340e9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b77340e9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77340e9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b77340e9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77340e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77340e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77340e96_6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77340e9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b77340e96_6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b77340e96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b77340e96_6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b77340e96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77340e96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77340e96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77340e96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77340e96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77340e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77340e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b77340e96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b77340e96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b77340e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b77340e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b77340e96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b77340e96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77340e96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77340e96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77340e96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77340e96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77340e96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77340e96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77340e96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77340e96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b77340e96_1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b77340e96_1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b77340e9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b77340e9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77340e96_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b77340e96_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77340e96_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b77340e96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77340e96_8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b77340e96_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77340e96_8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b77340e96_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b77340e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b77340e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965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4965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3905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27782" t="28031"/>
          <a:stretch/>
        </p:blipFill>
        <p:spPr>
          <a:xfrm>
            <a:off x="5462475" y="1612600"/>
            <a:ext cx="3240750" cy="30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853950" y="619050"/>
            <a:ext cx="7436100" cy="153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9600"/>
              <a:buFont typeface="Lato"/>
              <a:buNone/>
              <a:defRPr sz="9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3950" y="22336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4180475"/>
            <a:ext cx="785800" cy="8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/>
        </p:nvSpPr>
        <p:spPr>
          <a:xfrm>
            <a:off x="999525" y="4419225"/>
            <a:ext cx="12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D43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project </a:t>
            </a:r>
            <a:r>
              <a:rPr lang="en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Miles</a:t>
            </a:r>
            <a:endParaRPr>
              <a:solidFill>
                <a:schemeClr val="accent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175" y="3991975"/>
            <a:ext cx="1086150" cy="9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1151925" y="4419225"/>
            <a:ext cx="12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D43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project </a:t>
            </a:r>
            <a:r>
              <a:rPr lang="en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Miles</a:t>
            </a:r>
            <a:endParaRPr>
              <a:solidFill>
                <a:schemeClr val="accent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0FF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621475" y="937904"/>
            <a:ext cx="3904250" cy="355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 amt="18000"/>
          </a:blip>
          <a:srcRect b="0" l="0" r="26589" t="28464"/>
          <a:stretch/>
        </p:blipFill>
        <p:spPr>
          <a:xfrm>
            <a:off x="2695749" y="712147"/>
            <a:ext cx="3970866" cy="36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356628" y="853241"/>
            <a:ext cx="6244200" cy="3835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gradFill>
            <a:gsLst>
              <a:gs pos="0">
                <a:srgbClr val="2BB8FF"/>
              </a:gs>
              <a:gs pos="100000">
                <a:srgbClr val="066EA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  <a:defRPr>
                <a:solidFill>
                  <a:srgbClr val="00FF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4180475"/>
            <a:ext cx="785800" cy="8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999525" y="4419225"/>
            <a:ext cx="12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D43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project </a:t>
            </a:r>
            <a:r>
              <a:rPr lang="en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Miles</a:t>
            </a:r>
            <a:endParaRPr>
              <a:solidFill>
                <a:schemeClr val="accent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0"/>
          <p:cNvCxnSpPr/>
          <p:nvPr/>
        </p:nvCxnSpPr>
        <p:spPr>
          <a:xfrm>
            <a:off x="425200" y="4816200"/>
            <a:ext cx="82968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1193499" y="1300525"/>
            <a:ext cx="7528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00" y="4180475"/>
            <a:ext cx="785800" cy="8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/>
        </p:nvSpPr>
        <p:spPr>
          <a:xfrm>
            <a:off x="999525" y="4343025"/>
            <a:ext cx="12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D43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project </a:t>
            </a:r>
            <a:r>
              <a:rPr lang="en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Miles</a:t>
            </a:r>
            <a:endParaRPr>
              <a:solidFill>
                <a:schemeClr val="accent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3905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rgbClr val="00FF00"/>
                </a:solidFill>
              </a:rPr>
              <a:t>Miles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</a:rPr>
              <a:t>Team 8 | Project 1</a:t>
            </a:r>
            <a:endParaRPr b="1" sz="240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25" y="712000"/>
            <a:ext cx="2323503" cy="309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450" y="162725"/>
            <a:ext cx="6712751" cy="469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iece of duct tape sticking a note to the slide" id="145" name="Google Shape;145;p22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4945950" y="209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148025" y="992200"/>
            <a:ext cx="3978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In a nutshell</a:t>
            </a:r>
            <a:r>
              <a:rPr b="1" lang="en" sz="30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...</a:t>
            </a:r>
            <a:endParaRPr b="1" sz="30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2"/>
          <p:cNvSpPr txBox="1"/>
          <p:nvPr>
            <p:ph idx="4294967295" type="body"/>
          </p:nvPr>
        </p:nvSpPr>
        <p:spPr>
          <a:xfrm>
            <a:off x="3071825" y="1794275"/>
            <a:ext cx="5291100" cy="27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Health for Teens. </a:t>
            </a:r>
            <a:b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Gamified with Avengers.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Educate teens about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exercise, nutrition and,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eventually, mental health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Promote healthy choices for meals and activities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13716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it fun and engaging for youth ages 11-16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000" y="992196"/>
            <a:ext cx="1486300" cy="16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38408" r="0" t="0"/>
          <a:stretch/>
        </p:blipFill>
        <p:spPr>
          <a:xfrm>
            <a:off x="309575" y="777875"/>
            <a:ext cx="2636046" cy="285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450" y="162725"/>
            <a:ext cx="6712751" cy="469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iece of duct tape sticking a note to the slide" id="155" name="Google Shape;155;p23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4945950" y="209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2843225" y="611200"/>
            <a:ext cx="3978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MVP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Goals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3"/>
          <p:cNvSpPr txBox="1"/>
          <p:nvPr>
            <p:ph idx="4294967295" type="body"/>
          </p:nvPr>
        </p:nvSpPr>
        <p:spPr>
          <a:xfrm>
            <a:off x="2767025" y="1301275"/>
            <a:ext cx="2964600" cy="29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Landing Page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Attractive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User-friendly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Clear purpose, ways to interact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Profile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 can choose a Marvel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character as their avatar. 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Local storage determines new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user vs returning user on visit.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DOM greets avatar with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 personalized text and simple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 image(s).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3"/>
          <p:cNvSpPr txBox="1"/>
          <p:nvPr>
            <p:ph idx="4294967295" type="body"/>
          </p:nvPr>
        </p:nvSpPr>
        <p:spPr>
          <a:xfrm>
            <a:off x="5564975" y="1301275"/>
            <a:ext cx="3214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Interactivity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Modals prompt users to choose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Grab A Healthy Meal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or </a:t>
            </a:r>
            <a:r>
              <a:rPr b="1" lang="en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Get Active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Users prompted to choose mode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of travel, Input start/end address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Choices &amp; locations saved to local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storage.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Functions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App gives tips for local healthy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meals, exercise, other health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Award points for healthy choices.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Score displayed and badges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added to profile as score grows.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10370" r="0" t="0"/>
          <a:stretch/>
        </p:blipFill>
        <p:spPr>
          <a:xfrm>
            <a:off x="383375" y="611200"/>
            <a:ext cx="5060302" cy="317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875" y="162725"/>
            <a:ext cx="6615125" cy="469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iece of duct tape sticking a note to the slide" id="165" name="Google Shape;165;p24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4641150" y="209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919425" y="611200"/>
            <a:ext cx="3978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Stretch Goals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4"/>
          <p:cNvSpPr txBox="1"/>
          <p:nvPr>
            <p:ph idx="4294967295" type="body"/>
          </p:nvPr>
        </p:nvSpPr>
        <p:spPr>
          <a:xfrm>
            <a:off x="5488775" y="1301275"/>
            <a:ext cx="3214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Toggle Mode of Transport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Users can see how different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modes of transport (walk, bike,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skateboard) return different points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before choosing.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Help Me Find… Function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App helps user find a nearby park, hike, bike trail, and start and end addresses returned to function that calculates points for exercise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Mental Health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Add mental health tips and resources to exercise and nutrition.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4"/>
          <p:cNvSpPr txBox="1"/>
          <p:nvPr>
            <p:ph idx="4294967295" type="body"/>
          </p:nvPr>
        </p:nvSpPr>
        <p:spPr>
          <a:xfrm>
            <a:off x="2919425" y="1301275"/>
            <a:ext cx="2964600" cy="29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Leaderboard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Scores of local users reflected on leaderboard.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Unlock New Characters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Increased activity enables unlocking of new characters.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Users are presented with challenges both for characters and selves - e.g., health trivia and/or healthy actions.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2387525" y="2618325"/>
            <a:ext cx="4350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meet our target users</a:t>
            </a:r>
            <a:endParaRPr b="1" sz="23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and their journey</a:t>
            </a:r>
            <a:endParaRPr b="1" sz="23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406425" y="1502025"/>
            <a:ext cx="8296800" cy="1116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&amp; Wireframes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6378400" y="4102400"/>
            <a:ext cx="2330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Colin Whitcomb</a:t>
            </a:r>
            <a:endParaRPr sz="1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63537"/>
            <a:ext cx="3645651" cy="55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4832750" y="980400"/>
            <a:ext cx="4033800" cy="3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Brandon.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I don’t really like to exercise exactly, but I don’t mind if I get exercise while I’m getting somewhere I have to go anyway…</a:t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“I want to know how far away something is so</a:t>
            </a:r>
            <a:r>
              <a:rPr b="1" lang="en" sz="1800"/>
              <a:t> I know if I can walk that far or if I should ride my bike instead.” </a:t>
            </a:r>
            <a:endParaRPr b="1" sz="1800">
              <a:solidFill>
                <a:srgbClr val="000000"/>
              </a:solidFill>
            </a:endParaRPr>
          </a:p>
        </p:txBody>
      </p:sp>
      <p:grpSp>
        <p:nvGrpSpPr>
          <p:cNvPr id="182" name="Google Shape;182;p26"/>
          <p:cNvGrpSpPr/>
          <p:nvPr/>
        </p:nvGrpSpPr>
        <p:grpSpPr>
          <a:xfrm>
            <a:off x="-16809" y="2183774"/>
            <a:ext cx="1945498" cy="3053979"/>
            <a:chOff x="6747613" y="47117"/>
            <a:chExt cx="2212050" cy="2609793"/>
          </a:xfrm>
        </p:grpSpPr>
        <p:pic>
          <p:nvPicPr>
            <p:cNvPr id="183" name="Google Shape;18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47613" y="151916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4" name="Google Shape;184;p2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14987" y="71173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6"/>
            <p:cNvSpPr txBox="1"/>
            <p:nvPr/>
          </p:nvSpPr>
          <p:spPr>
            <a:xfrm>
              <a:off x="6960983" y="477908"/>
              <a:ext cx="1827600" cy="19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Earn Points for Biking to School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project </a:t>
              </a:r>
              <a:r>
                <a:rPr lang="en" sz="1100">
                  <a:solidFill>
                    <a:srgbClr val="38761D"/>
                  </a:solidFill>
                  <a:latin typeface="Raleway"/>
                  <a:ea typeface="Raleway"/>
                  <a:cs typeface="Raleway"/>
                  <a:sym typeface="Raleway"/>
                </a:rPr>
                <a:t>Miles</a:t>
              </a:r>
              <a:r>
                <a:rPr lang="en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calculates the calories burned on the user’s trips to school, the library, the grocery store and to hang out with friends, and awards points for exercise on these routes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Nicole.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</a:rPr>
              <a:t>My friends and I go out to eat after school a lot.  We want to eat healthy but we usually go to the first, closest place we can think of and order french fries.  We might try new places if we had a fun way to find healthy meals nearby...  </a:t>
            </a:r>
            <a:endParaRPr sz="1800"/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/>
              <a:t>“I want to see restaurant options in my area so that I can choose the location with healthier choices.”</a:t>
            </a:r>
            <a:endParaRPr sz="18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00" y="104738"/>
            <a:ext cx="3289350" cy="49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7572350" y="4431600"/>
            <a:ext cx="129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D43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project </a:t>
            </a:r>
            <a:r>
              <a:rPr lang="en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Miles</a:t>
            </a:r>
            <a:endParaRPr>
              <a:solidFill>
                <a:schemeClr val="accent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Sam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666666"/>
                </a:solidFill>
              </a:rPr>
              <a:t>I hang out at my friends’ house after school all the time. I usually get a ride from my mom, but I guess I could ride my bike or skateboard</a:t>
            </a:r>
            <a:r>
              <a:rPr i="1" lang="en" sz="1800">
                <a:solidFill>
                  <a:srgbClr val="666666"/>
                </a:solidFill>
              </a:rPr>
              <a:t>...</a:t>
            </a:r>
            <a:r>
              <a:rPr lang="en" sz="1800">
                <a:solidFill>
                  <a:srgbClr val="000000"/>
                </a:solidFill>
              </a:rPr>
              <a:t>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</a:rPr>
              <a:t>“I really love games. Project Miles makes exercising fun!”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66150"/>
            <a:ext cx="3673092" cy="550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184325" y="320550"/>
            <a:ext cx="5209200" cy="45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Wireframe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/>
              <a:t>User Experience</a:t>
            </a:r>
            <a:endParaRPr sz="2800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25" y="49375"/>
            <a:ext cx="3787327" cy="49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type="title"/>
          </p:nvPr>
        </p:nvSpPr>
        <p:spPr>
          <a:xfrm>
            <a:off x="1354375" y="83900"/>
            <a:ext cx="5986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cont...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0" y="857575"/>
            <a:ext cx="4320275" cy="412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1900" y="857575"/>
            <a:ext cx="4479823" cy="412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2006525" y="2542125"/>
            <a:ext cx="4901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D9EAD3"/>
                </a:solidFill>
                <a:latin typeface="Raleway"/>
                <a:ea typeface="Raleway"/>
                <a:cs typeface="Raleway"/>
                <a:sym typeface="Raleway"/>
              </a:rPr>
              <a:t>| </a:t>
            </a: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User Account </a:t>
            </a:r>
            <a:r>
              <a:rPr b="1" lang="en" sz="2300">
                <a:solidFill>
                  <a:srgbClr val="D9EAD3"/>
                </a:solidFill>
                <a:latin typeface="Raleway"/>
                <a:ea typeface="Raleway"/>
                <a:cs typeface="Raleway"/>
                <a:sym typeface="Raleway"/>
              </a:rPr>
              <a:t>|</a:t>
            </a: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Interactivity </a:t>
            </a:r>
            <a:r>
              <a:rPr b="1" lang="en" sz="2300">
                <a:solidFill>
                  <a:srgbClr val="D9EAD3"/>
                </a:solidFill>
                <a:latin typeface="Raleway"/>
                <a:ea typeface="Raleway"/>
                <a:cs typeface="Raleway"/>
                <a:sym typeface="Raleway"/>
              </a:rPr>
              <a:t>|</a:t>
            </a:r>
            <a:endParaRPr b="1" sz="23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D9EAD3"/>
                </a:solidFill>
                <a:latin typeface="Raleway"/>
                <a:ea typeface="Raleway"/>
                <a:cs typeface="Raleway"/>
                <a:sym typeface="Raleway"/>
              </a:rPr>
              <a:t>| </a:t>
            </a: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APIs &amp; Libraries </a:t>
            </a:r>
            <a:r>
              <a:rPr b="1" lang="en" sz="2300">
                <a:solidFill>
                  <a:srgbClr val="D9EAD3"/>
                </a:solidFill>
                <a:latin typeface="Raleway"/>
                <a:ea typeface="Raleway"/>
                <a:cs typeface="Raleway"/>
                <a:sym typeface="Raleway"/>
              </a:rPr>
              <a:t>|</a:t>
            </a: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Key Functions </a:t>
            </a:r>
            <a:r>
              <a:rPr b="1" lang="en" sz="2300">
                <a:solidFill>
                  <a:srgbClr val="D9EAD3"/>
                </a:solidFill>
                <a:latin typeface="Raleway"/>
                <a:ea typeface="Raleway"/>
                <a:cs typeface="Raleway"/>
                <a:sym typeface="Raleway"/>
              </a:rPr>
              <a:t>|</a:t>
            </a:r>
            <a:endParaRPr b="1" sz="23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406425" y="1197225"/>
            <a:ext cx="8296800" cy="154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Sections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6378400" y="4102400"/>
            <a:ext cx="2330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Gabe Sucich</a:t>
            </a:r>
            <a:endParaRPr sz="1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06425" y="1502025"/>
            <a:ext cx="8296800" cy="1116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6378400" y="4102400"/>
            <a:ext cx="2330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Colin Whitcomb</a:t>
            </a:r>
            <a:endParaRPr sz="1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4294967295" type="title"/>
          </p:nvPr>
        </p:nvSpPr>
        <p:spPr>
          <a:xfrm>
            <a:off x="2709725" y="554200"/>
            <a:ext cx="2730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Code Modules </a:t>
            </a:r>
            <a:endParaRPr sz="1500"/>
          </a:p>
        </p:txBody>
      </p:sp>
      <p:sp>
        <p:nvSpPr>
          <p:cNvPr id="225" name="Google Shape;225;p32"/>
          <p:cNvSpPr txBox="1"/>
          <p:nvPr/>
        </p:nvSpPr>
        <p:spPr>
          <a:xfrm>
            <a:off x="230975" y="1064725"/>
            <a:ext cx="2536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Profile: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Stores user profile information in local storage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Stores user score in local storage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6" name="Google Shape;226;p32"/>
          <p:cNvCxnSpPr/>
          <p:nvPr/>
        </p:nvCxnSpPr>
        <p:spPr>
          <a:xfrm>
            <a:off x="2318550" y="2383213"/>
            <a:ext cx="7248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2"/>
          <p:cNvCxnSpPr/>
          <p:nvPr/>
        </p:nvCxnSpPr>
        <p:spPr>
          <a:xfrm rot="10800000">
            <a:off x="2196200" y="2485600"/>
            <a:ext cx="689100" cy="6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2"/>
          <p:cNvSpPr txBox="1"/>
          <p:nvPr/>
        </p:nvSpPr>
        <p:spPr>
          <a:xfrm>
            <a:off x="2806625" y="2996850"/>
            <a:ext cx="25362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Interaction: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Prompts the user about the nature of activity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Stores locations in local storage for future reference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Stores algorithm for calculating points earned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1480750" y="2827900"/>
            <a:ext cx="107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Sends new points to update score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Google Shape;230;p32"/>
          <p:cNvCxnSpPr/>
          <p:nvPr/>
        </p:nvCxnSpPr>
        <p:spPr>
          <a:xfrm flipH="1" rot="10800000">
            <a:off x="5229900" y="2161525"/>
            <a:ext cx="8040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2"/>
          <p:cNvCxnSpPr/>
          <p:nvPr/>
        </p:nvCxnSpPr>
        <p:spPr>
          <a:xfrm>
            <a:off x="5342825" y="4007250"/>
            <a:ext cx="11076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2"/>
          <p:cNvSpPr txBox="1"/>
          <p:nvPr/>
        </p:nvSpPr>
        <p:spPr>
          <a:xfrm>
            <a:off x="6269175" y="231900"/>
            <a:ext cx="21453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Geocoder and OpenRoute APIs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Converts addresses to geocoordinates.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Route distance calculated from geocoordinates`of starting point and destination are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4572000" y="2053800"/>
            <a:ext cx="10767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Sends any addresses input by use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5358275" y="3220892"/>
            <a:ext cx="1076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Sends user address and food preferences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6587625" y="2840100"/>
            <a:ext cx="21453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Geocoder and Zomato Restaurant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Converts current address to geocoordinates.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Finds nearby restaurants matching search query.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4148525" y="106225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3"/>
          <p:cNvSpPr txBox="1"/>
          <p:nvPr>
            <p:ph idx="4294967295" type="title"/>
          </p:nvPr>
        </p:nvSpPr>
        <p:spPr>
          <a:xfrm>
            <a:off x="2391675" y="351975"/>
            <a:ext cx="4065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TomTom Geocoder API</a:t>
            </a:r>
            <a:r>
              <a:rPr lang="en" sz="2700">
                <a:solidFill>
                  <a:schemeClr val="dk1"/>
                </a:solidFill>
              </a:rPr>
              <a:t> </a:t>
            </a:r>
            <a:endParaRPr sz="1500"/>
          </a:p>
        </p:txBody>
      </p:sp>
      <p:sp>
        <p:nvSpPr>
          <p:cNvPr id="243" name="Google Shape;243;p33"/>
          <p:cNvSpPr txBox="1"/>
          <p:nvPr/>
        </p:nvSpPr>
        <p:spPr>
          <a:xfrm>
            <a:off x="843075" y="1017975"/>
            <a:ext cx="7163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https://api.tomtom.com/search/2/structuredGeocode.JSON?key=[api_key]&amp;[address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_info]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5" y="1434425"/>
            <a:ext cx="9000449" cy="358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4"/>
          <p:cNvSpPr txBox="1"/>
          <p:nvPr>
            <p:ph idx="4294967295" type="title"/>
          </p:nvPr>
        </p:nvSpPr>
        <p:spPr>
          <a:xfrm>
            <a:off x="3065325" y="351975"/>
            <a:ext cx="27186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OpenRoute</a:t>
            </a:r>
            <a:r>
              <a:rPr lang="en" sz="2700">
                <a:solidFill>
                  <a:schemeClr val="dk1"/>
                </a:solidFill>
              </a:rPr>
              <a:t> API </a:t>
            </a:r>
            <a:endParaRPr sz="1500"/>
          </a:p>
        </p:txBody>
      </p:sp>
      <p:sp>
        <p:nvSpPr>
          <p:cNvPr id="251" name="Google Shape;251;p34"/>
          <p:cNvSpPr txBox="1"/>
          <p:nvPr/>
        </p:nvSpPr>
        <p:spPr>
          <a:xfrm>
            <a:off x="843075" y="1017975"/>
            <a:ext cx="7163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https://api.openrouteservice.org/v2/directions/foot-walking?api_key=[api_key]3&amp;start=[coordinates]&amp;end=[coordinates]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650"/>
            <a:ext cx="8833702" cy="33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5"/>
          <p:cNvSpPr txBox="1"/>
          <p:nvPr>
            <p:ph idx="4294967295" type="title"/>
          </p:nvPr>
        </p:nvSpPr>
        <p:spPr>
          <a:xfrm>
            <a:off x="3481800" y="351975"/>
            <a:ext cx="21804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Zomato</a:t>
            </a:r>
            <a:r>
              <a:rPr lang="en" sz="2700">
                <a:solidFill>
                  <a:schemeClr val="dk1"/>
                </a:solidFill>
              </a:rPr>
              <a:t> API </a:t>
            </a:r>
            <a:endParaRPr sz="1500"/>
          </a:p>
        </p:txBody>
      </p:sp>
      <p:sp>
        <p:nvSpPr>
          <p:cNvPr id="259" name="Google Shape;259;p35"/>
          <p:cNvSpPr txBox="1"/>
          <p:nvPr/>
        </p:nvSpPr>
        <p:spPr>
          <a:xfrm>
            <a:off x="660225" y="932000"/>
            <a:ext cx="8225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https://developers.zomato.com/api/v2.1/search?q=[food_query]&amp;lat=[lat]&amp;lon=[lon]&amp;radius=[miles]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1275"/>
            <a:ext cx="8848048" cy="37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6"/>
          <p:cNvSpPr txBox="1"/>
          <p:nvPr>
            <p:ph idx="4294967295" type="title"/>
          </p:nvPr>
        </p:nvSpPr>
        <p:spPr>
          <a:xfrm>
            <a:off x="3685950" y="107950"/>
            <a:ext cx="17721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Tabulator</a:t>
            </a:r>
            <a:endParaRPr sz="1500"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850"/>
            <a:ext cx="8839201" cy="218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69075"/>
            <a:ext cx="8839201" cy="216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2575"/>
            <a:ext cx="8839201" cy="374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4294967295" type="title"/>
          </p:nvPr>
        </p:nvSpPr>
        <p:spPr>
          <a:xfrm>
            <a:off x="3157650" y="408025"/>
            <a:ext cx="28287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CSS Framework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80" name="Google Shape;280;p3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3434175" y="1901825"/>
            <a:ext cx="2494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rPr>
              <a:t>Questions?</a:t>
            </a:r>
            <a:endParaRPr sz="3800">
              <a:solidFill>
                <a:schemeClr val="lt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ctrTitle"/>
          </p:nvPr>
        </p:nvSpPr>
        <p:spPr>
          <a:xfrm>
            <a:off x="390525" y="630225"/>
            <a:ext cx="6331500" cy="15420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rgbClr val="00FF00"/>
                </a:solidFill>
              </a:rPr>
              <a:t>Miles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</a:rPr>
              <a:t>Team 8 | Project 1</a:t>
            </a:r>
            <a:endParaRPr b="1" sz="2400">
              <a:solidFill>
                <a:srgbClr val="A4C2F4"/>
              </a:solidFill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2893225" y="1901825"/>
            <a:ext cx="3035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Thanks</a:t>
            </a:r>
            <a:endParaRPr sz="35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for your</a:t>
            </a:r>
            <a:endParaRPr sz="35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attention!</a:t>
            </a:r>
            <a:endParaRPr sz="35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4294967295" type="title"/>
          </p:nvPr>
        </p:nvSpPr>
        <p:spPr>
          <a:xfrm>
            <a:off x="184325" y="320550"/>
            <a:ext cx="5209200" cy="45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Team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Process</a:t>
            </a:r>
            <a:endParaRPr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daily huddles </a:t>
            </a:r>
            <a:br>
              <a:rPr lang="en" sz="1700">
                <a:solidFill>
                  <a:srgbClr val="FFFFFF"/>
                </a:solidFill>
              </a:rPr>
            </a:br>
            <a:r>
              <a:rPr lang="en" sz="1700">
                <a:solidFill>
                  <a:srgbClr val="FFFFFF"/>
                </a:solidFill>
              </a:rPr>
              <a:t>including </a:t>
            </a:r>
            <a:br>
              <a:rPr lang="en" sz="1700">
                <a:solidFill>
                  <a:srgbClr val="FFFFFF"/>
                </a:solidFill>
              </a:rPr>
            </a:br>
            <a:r>
              <a:rPr lang="en" sz="1700">
                <a:solidFill>
                  <a:srgbClr val="FFFFFF"/>
                </a:solidFill>
              </a:rPr>
              <a:t>Weekends</a:t>
            </a: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Front-end </a:t>
            </a:r>
            <a:br>
              <a:rPr lang="en" sz="1700">
                <a:solidFill>
                  <a:srgbClr val="FFFFFF"/>
                </a:solidFill>
              </a:rPr>
            </a:br>
            <a:r>
              <a:rPr lang="en" sz="1700">
                <a:solidFill>
                  <a:srgbClr val="FFFFFF"/>
                </a:solidFill>
              </a:rPr>
              <a:t>vs back-end</a:t>
            </a: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git process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 </a:t>
            </a:r>
            <a:endParaRPr sz="2800"/>
          </a:p>
        </p:txBody>
      </p:sp>
      <p:graphicFrame>
        <p:nvGraphicFramePr>
          <p:cNvPr id="96" name="Google Shape;96;p15"/>
          <p:cNvGraphicFramePr/>
          <p:nvPr/>
        </p:nvGraphicFramePr>
        <p:xfrm>
          <a:off x="2550425" y="24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{D9032649-C030-447B-A399-BFD3A4E98941}</a:tableStyleId>
              </a:tblPr>
              <a:tblGrid>
                <a:gridCol w="276225"/>
                <a:gridCol w="1809750"/>
                <a:gridCol w="1038225"/>
                <a:gridCol w="733425"/>
                <a:gridCol w="23812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#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Track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Who’s Responsible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/>
                        <a:t>Slide</a:t>
                      </a:r>
                      <a:endParaRPr b="1" i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/>
                        <a:t>Status</a:t>
                      </a:r>
                      <a:endParaRPr b="1" i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Notes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Project Description and basic front-end format library (alternative to bootstrap)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Kait (5 min)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Done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address: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a) problem / motivation </a:t>
                      </a:r>
                      <a:br>
                        <a:rPr lang="en" sz="1100"/>
                      </a:br>
                      <a:r>
                        <a:rPr lang="en" sz="1100"/>
                        <a:t>b) how it addresses the problem, and </a:t>
                      </a:r>
                      <a:br>
                        <a:rPr lang="en" sz="1100"/>
                      </a:br>
                      <a:r>
                        <a:rPr lang="en" sz="1100"/>
                        <a:t>c) possible source for such data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“MVP” Goals &amp; Stretch Goals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Jen (4 min)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Done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minimum viable product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Three User Stories &amp; Wireframes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Colin (4 min)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Done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4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Code Modules</a:t>
                      </a:r>
                      <a:br>
                        <a:rPr b="1" lang="en" sz="1100"/>
                      </a:br>
                      <a:r>
                        <a:rPr lang="en" sz="1100"/>
                        <a:t>Each Team member talks about their respective coding piece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APIs to be used</a:t>
                      </a:r>
                      <a:endParaRPr b="1"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Marvel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Zomato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Google Maps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Libraries to be used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Gabe (7 min)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Done</a:t>
                      </a:r>
                      <a:endParaRPr i="1"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Section 1 - Kait - User Account, Bootstrap framework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Section 2 - Jen - Prompts, Interact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Section 3 - Gabe - (?), charting library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Section 4 - Colin - (?)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06425" y="1730625"/>
            <a:ext cx="8296800" cy="154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Is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072000" y="2846925"/>
            <a:ext cx="3000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project description</a:t>
            </a:r>
            <a:endParaRPr b="1" sz="23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6378400" y="4102400"/>
            <a:ext cx="2330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Kaitlin Elisabeth Hulsy</a:t>
            </a:r>
            <a:endParaRPr sz="1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ctrTitle"/>
          </p:nvPr>
        </p:nvSpPr>
        <p:spPr>
          <a:xfrm>
            <a:off x="390525" y="630225"/>
            <a:ext cx="6331500" cy="9597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rgbClr val="00FF00"/>
                </a:solidFill>
              </a:rPr>
              <a:t>Miles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</a:rPr>
              <a:t>Team 8 | Project 1</a:t>
            </a:r>
            <a:endParaRPr b="1" sz="2400">
              <a:solidFill>
                <a:srgbClr val="A4C2F4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09075" y="1675175"/>
            <a:ext cx="52317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Abstract: </a:t>
            </a: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Fast Food Restaurants have collectively spent 4.5 billion dollars on local advertising this year.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390525" y="630225"/>
            <a:ext cx="6331500" cy="9597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rgbClr val="00FF00"/>
                </a:solidFill>
              </a:rPr>
              <a:t>Miles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</a:rPr>
              <a:t>Team 8 | Project 1</a:t>
            </a:r>
            <a:endParaRPr b="1" sz="2400">
              <a:solidFill>
                <a:srgbClr val="A4C2F4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90525" y="2019995"/>
            <a:ext cx="52317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One third of U.S. children are obese.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ctrTitle"/>
          </p:nvPr>
        </p:nvSpPr>
        <p:spPr>
          <a:xfrm>
            <a:off x="390525" y="630225"/>
            <a:ext cx="6331500" cy="9597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rgbClr val="00FF00"/>
                </a:solidFill>
              </a:rPr>
              <a:t>Miles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</a:rPr>
              <a:t>Team 8 | Project 1</a:t>
            </a:r>
            <a:endParaRPr b="1" sz="2400">
              <a:solidFill>
                <a:srgbClr val="A4C2F4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90525" y="2269348"/>
            <a:ext cx="5231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do we reach them? 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ctrTitle"/>
          </p:nvPr>
        </p:nvSpPr>
        <p:spPr>
          <a:xfrm>
            <a:off x="390525" y="630225"/>
            <a:ext cx="6331500" cy="9597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rgbClr val="00FF00"/>
                </a:solidFill>
              </a:rPr>
              <a:t>Miles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4090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</a:rPr>
              <a:t>Team 8 | Project 1</a:t>
            </a:r>
            <a:endParaRPr b="1" sz="2400">
              <a:solidFill>
                <a:srgbClr val="A4C2F4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90525" y="1767875"/>
            <a:ext cx="5547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Education, Gaming, and </a:t>
            </a: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Prototype</a:t>
            </a: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54025" y="1502025"/>
            <a:ext cx="3808500" cy="154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277875" y="2713575"/>
            <a:ext cx="4350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MVP and Stretch goals</a:t>
            </a:r>
            <a:b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3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for app development</a:t>
            </a:r>
            <a:endParaRPr b="1" sz="23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6378400" y="4102400"/>
            <a:ext cx="2330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Jen Jayme</a:t>
            </a:r>
            <a:endParaRPr sz="1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